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Lato" panose="020B0604020202020204" charset="0"/>
      <p:regular r:id="rId15"/>
      <p:bold r:id="rId16"/>
      <p:italic r:id="rId17"/>
      <p:boldItalic r:id="rId18"/>
    </p:embeddedFont>
    <p:embeddedFont>
      <p:font typeface="Maven Pro" panose="020B0604020202020204" charset="0"/>
      <p:regular r:id="rId19"/>
      <p:bold r:id="rId20"/>
    </p:embeddedFont>
    <p:embeddedFont>
      <p:font typeface="Nuni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634"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c841c56c2_0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cc841c56c2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c841c56c2_0_4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c841c56c2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c841c56c2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cc841c56c2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c841c56c2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c841c56c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cc841c56c2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cc841c56c2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c841c56c2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c841c56c2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c841c56c2_0_3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cc841c56c2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cc841c56c2_0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cc841c56c2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cc841c56c2_0_4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cc841c56c2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c841c56c2_0_4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cc841c56c2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cc841c56c2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cc841c56c2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privacy.commonsense.org/evaluation/freshgrad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freshgrade.com/company/media-k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hyperlink" Target="https://freshgrade.com/privacy-poli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Creating Digital Portfolios Using FreshGrade</a:t>
            </a:r>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By Jackie Turner &amp; Leah Mathewson</a:t>
            </a:r>
            <a:endParaRPr/>
          </a:p>
          <a:p>
            <a:pPr marL="0" lvl="0" indent="0" algn="l" rtl="0">
              <a:spcBef>
                <a:spcPts val="0"/>
              </a:spcBef>
              <a:spcAft>
                <a:spcPts val="0"/>
              </a:spcAft>
              <a:buNone/>
            </a:pPr>
            <a:r>
              <a:rPr lang="en"/>
              <a:t>EDCI 336, 2021</a:t>
            </a:r>
            <a:endParaRPr/>
          </a:p>
        </p:txBody>
      </p:sp>
      <p:sp>
        <p:nvSpPr>
          <p:cNvPr id="279" name="Google Shape;279;p13"/>
          <p:cNvSpPr txBox="1"/>
          <p:nvPr/>
        </p:nvSpPr>
        <p:spPr>
          <a:xfrm>
            <a:off x="758675" y="327900"/>
            <a:ext cx="3684000" cy="135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2"/>
          <p:cNvPicPr preferRelativeResize="0"/>
          <p:nvPr/>
        </p:nvPicPr>
        <p:blipFill>
          <a:blip r:embed="rId3">
            <a:alphaModFix/>
          </a:blip>
          <a:stretch>
            <a:fillRect/>
          </a:stretch>
        </p:blipFill>
        <p:spPr>
          <a:xfrm>
            <a:off x="6231486" y="76200"/>
            <a:ext cx="2627839" cy="4991101"/>
          </a:xfrm>
          <a:prstGeom prst="rect">
            <a:avLst/>
          </a:prstGeom>
          <a:noFill/>
          <a:ln>
            <a:noFill/>
          </a:ln>
        </p:spPr>
      </p:pic>
      <p:pic>
        <p:nvPicPr>
          <p:cNvPr id="343" name="Google Shape;343;p22"/>
          <p:cNvPicPr preferRelativeResize="0"/>
          <p:nvPr/>
        </p:nvPicPr>
        <p:blipFill>
          <a:blip r:embed="rId4">
            <a:alphaModFix/>
          </a:blip>
          <a:stretch>
            <a:fillRect/>
          </a:stretch>
        </p:blipFill>
        <p:spPr>
          <a:xfrm>
            <a:off x="1785425" y="76200"/>
            <a:ext cx="4077474" cy="4991100"/>
          </a:xfrm>
          <a:prstGeom prst="rect">
            <a:avLst/>
          </a:prstGeom>
          <a:noFill/>
          <a:ln>
            <a:noFill/>
          </a:ln>
        </p:spPr>
      </p:pic>
      <p:sp>
        <p:nvSpPr>
          <p:cNvPr id="344" name="Google Shape;344;p22"/>
          <p:cNvSpPr txBox="1"/>
          <p:nvPr/>
        </p:nvSpPr>
        <p:spPr>
          <a:xfrm>
            <a:off x="192875" y="102875"/>
            <a:ext cx="14982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highlight>
                  <a:srgbClr val="FFFFFF"/>
                </a:highlight>
              </a:rPr>
              <a:t>For courses that are only anecdotally assessed, teachers can add a comment into the documentation submitted for that class. </a:t>
            </a:r>
            <a:endParaRPr>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3"/>
          <p:cNvSpPr txBox="1"/>
          <p:nvPr/>
        </p:nvSpPr>
        <p:spPr>
          <a:xfrm>
            <a:off x="115850" y="192900"/>
            <a:ext cx="4025700" cy="717900"/>
          </a:xfrm>
          <a:prstGeom prst="rect">
            <a:avLst/>
          </a:prstGeom>
          <a:noFill/>
          <a:ln>
            <a:noFill/>
          </a:ln>
        </p:spPr>
        <p:txBody>
          <a:bodyPr spcFirstLastPara="1" wrap="square" lIns="91425" tIns="91425" rIns="91425" bIns="91425" anchor="t" anchorCtr="0">
            <a:spAutoFit/>
          </a:bodyPr>
          <a:lstStyle/>
          <a:p>
            <a:pPr marL="457200" marR="0" lvl="0" indent="-295275" algn="l" rtl="0">
              <a:lnSpc>
                <a:spcPct val="115000"/>
              </a:lnSpc>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Reporting, including report cards can be automatically generated using the criteria and feedback already entered.</a:t>
            </a:r>
            <a:endParaRPr sz="1050">
              <a:solidFill>
                <a:schemeClr val="accent3"/>
              </a:solidFill>
              <a:highlight>
                <a:srgbClr val="FFFFFF"/>
              </a:highlight>
              <a:latin typeface="Lato"/>
              <a:ea typeface="Lato"/>
              <a:cs typeface="Lato"/>
              <a:sym typeface="Lato"/>
            </a:endParaRPr>
          </a:p>
          <a:p>
            <a:pPr marL="457200" marR="0" lvl="0" indent="-295275" algn="l" rtl="0">
              <a:lnSpc>
                <a:spcPct val="115000"/>
              </a:lnSpc>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They can also be customized. </a:t>
            </a:r>
            <a:endParaRPr>
              <a:latin typeface="Nunito"/>
              <a:ea typeface="Nunito"/>
              <a:cs typeface="Nunito"/>
              <a:sym typeface="Nunito"/>
            </a:endParaRPr>
          </a:p>
        </p:txBody>
      </p:sp>
      <p:pic>
        <p:nvPicPr>
          <p:cNvPr id="350" name="Google Shape;350;p23"/>
          <p:cNvPicPr preferRelativeResize="0"/>
          <p:nvPr/>
        </p:nvPicPr>
        <p:blipFill>
          <a:blip r:embed="rId3">
            <a:alphaModFix/>
          </a:blip>
          <a:stretch>
            <a:fillRect/>
          </a:stretch>
        </p:blipFill>
        <p:spPr>
          <a:xfrm>
            <a:off x="4300600" y="562075"/>
            <a:ext cx="4761725" cy="4019350"/>
          </a:xfrm>
          <a:prstGeom prst="rect">
            <a:avLst/>
          </a:prstGeom>
          <a:noFill/>
          <a:ln>
            <a:noFill/>
          </a:ln>
        </p:spPr>
      </p:pic>
      <p:pic>
        <p:nvPicPr>
          <p:cNvPr id="351" name="Google Shape;351;p23"/>
          <p:cNvPicPr preferRelativeResize="0"/>
          <p:nvPr/>
        </p:nvPicPr>
        <p:blipFill>
          <a:blip r:embed="rId4">
            <a:alphaModFix/>
          </a:blip>
          <a:stretch>
            <a:fillRect/>
          </a:stretch>
        </p:blipFill>
        <p:spPr>
          <a:xfrm>
            <a:off x="115800" y="993924"/>
            <a:ext cx="4025800" cy="1861350"/>
          </a:xfrm>
          <a:prstGeom prst="rect">
            <a:avLst/>
          </a:prstGeom>
          <a:noFill/>
          <a:ln>
            <a:noFill/>
          </a:ln>
        </p:spPr>
      </p:pic>
      <p:pic>
        <p:nvPicPr>
          <p:cNvPr id="352" name="Google Shape;352;p23"/>
          <p:cNvPicPr preferRelativeResize="0"/>
          <p:nvPr/>
        </p:nvPicPr>
        <p:blipFill>
          <a:blip r:embed="rId5">
            <a:alphaModFix/>
          </a:blip>
          <a:stretch>
            <a:fillRect/>
          </a:stretch>
        </p:blipFill>
        <p:spPr>
          <a:xfrm>
            <a:off x="154350" y="3211975"/>
            <a:ext cx="4025799" cy="1369456"/>
          </a:xfrm>
          <a:prstGeom prst="rect">
            <a:avLst/>
          </a:prstGeom>
          <a:noFill/>
          <a:ln>
            <a:noFill/>
          </a:ln>
        </p:spPr>
      </p:pic>
      <p:sp>
        <p:nvSpPr>
          <p:cNvPr id="353" name="Google Shape;353;p23"/>
          <p:cNvSpPr txBox="1"/>
          <p:nvPr/>
        </p:nvSpPr>
        <p:spPr>
          <a:xfrm>
            <a:off x="199300" y="2906075"/>
            <a:ext cx="21153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a:solidFill>
                  <a:schemeClr val="accent3"/>
                </a:solidFill>
                <a:highlight>
                  <a:srgbClr val="FFFFFF"/>
                </a:highlight>
                <a:latin typeface="Lato"/>
                <a:ea typeface="Lato"/>
                <a:cs typeface="Lato"/>
                <a:sym typeface="Lato"/>
              </a:rPr>
              <a:t>Exported class results:</a:t>
            </a:r>
            <a:endParaRPr>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4"/>
          <p:cNvSpPr txBox="1"/>
          <p:nvPr/>
        </p:nvSpPr>
        <p:spPr>
          <a:xfrm>
            <a:off x="871950" y="25725"/>
            <a:ext cx="7400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highlight>
                  <a:srgbClr val="FFFFFF"/>
                </a:highlight>
              </a:rPr>
              <a:t>Professional Reviews of FreshGrade: </a:t>
            </a:r>
            <a:r>
              <a:rPr lang="en" sz="1000" u="sng">
                <a:solidFill>
                  <a:schemeClr val="hlink"/>
                </a:solidFill>
                <a:highlight>
                  <a:srgbClr val="FFFFFF"/>
                </a:highlight>
                <a:hlinkClick r:id="rId3"/>
              </a:rPr>
              <a:t>https://privacy.commonsense.org/evaluation/freshgrade</a:t>
            </a:r>
            <a:endParaRPr sz="1000">
              <a:solidFill>
                <a:schemeClr val="accent3"/>
              </a:solidFill>
              <a:highlight>
                <a:srgbClr val="FFFFFF"/>
              </a:highlight>
            </a:endParaRPr>
          </a:p>
          <a:p>
            <a:pPr marL="0" lvl="0" indent="0" algn="l" rtl="0">
              <a:spcBef>
                <a:spcPts val="0"/>
              </a:spcBef>
              <a:spcAft>
                <a:spcPts val="0"/>
              </a:spcAft>
              <a:buNone/>
            </a:pPr>
            <a:endParaRPr sz="1200">
              <a:solidFill>
                <a:schemeClr val="accent3"/>
              </a:solidFill>
              <a:highlight>
                <a:srgbClr val="FFFFFF"/>
              </a:highlight>
            </a:endParaRPr>
          </a:p>
        </p:txBody>
      </p:sp>
      <p:pic>
        <p:nvPicPr>
          <p:cNvPr id="359" name="Google Shape;359;p24"/>
          <p:cNvPicPr preferRelativeResize="0"/>
          <p:nvPr/>
        </p:nvPicPr>
        <p:blipFill>
          <a:blip r:embed="rId4">
            <a:alphaModFix/>
          </a:blip>
          <a:stretch>
            <a:fillRect/>
          </a:stretch>
        </p:blipFill>
        <p:spPr>
          <a:xfrm>
            <a:off x="576725" y="348125"/>
            <a:ext cx="4406751" cy="1162706"/>
          </a:xfrm>
          <a:prstGeom prst="rect">
            <a:avLst/>
          </a:prstGeom>
          <a:noFill/>
          <a:ln>
            <a:noFill/>
          </a:ln>
        </p:spPr>
      </p:pic>
      <p:sp>
        <p:nvSpPr>
          <p:cNvPr id="360" name="Google Shape;360;p24"/>
          <p:cNvSpPr txBox="1"/>
          <p:nvPr/>
        </p:nvSpPr>
        <p:spPr>
          <a:xfrm>
            <a:off x="165250" y="1417300"/>
            <a:ext cx="2612100" cy="36069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1800"/>
              </a:spcBef>
              <a:spcAft>
                <a:spcPts val="0"/>
              </a:spcAft>
              <a:buNone/>
            </a:pPr>
            <a:r>
              <a:rPr lang="en" sz="1200">
                <a:solidFill>
                  <a:schemeClr val="accent3"/>
                </a:solidFill>
                <a:highlight>
                  <a:srgbClr val="FFFFFF"/>
                </a:highlight>
              </a:rPr>
              <a:t>Overview</a:t>
            </a:r>
            <a:endParaRPr sz="1700" b="1">
              <a:solidFill>
                <a:srgbClr val="3A3A3A"/>
              </a:solidFill>
              <a:highlight>
                <a:srgbClr val="FFFFFF"/>
              </a:highlight>
              <a:latin typeface="Lato"/>
              <a:ea typeface="Lato"/>
              <a:cs typeface="Lato"/>
              <a:sym typeface="Lato"/>
            </a:endParaRPr>
          </a:p>
          <a:p>
            <a:pPr marL="0" lvl="0" indent="0" algn="l" rtl="0">
              <a:spcBef>
                <a:spcPts val="400"/>
              </a:spcBef>
              <a:spcAft>
                <a:spcPts val="0"/>
              </a:spcAft>
              <a:buNone/>
            </a:pPr>
            <a:r>
              <a:rPr lang="en" sz="850">
                <a:solidFill>
                  <a:schemeClr val="accent3"/>
                </a:solidFill>
                <a:highlight>
                  <a:srgbClr val="FFFFFF"/>
                </a:highlight>
                <a:latin typeface="Lato"/>
                <a:ea typeface="Lato"/>
                <a:cs typeface="Lato"/>
                <a:sym typeface="Lato"/>
              </a:rPr>
              <a:t>“FreshGrade empowers schools, school districts, teachers, parents, and students to be partners in the education journey. The terms of FreshGrade state parents can track the progress of their child’s learning and students are empowered to take greater ownership of their learning. FreshGrade's terms state they collect Personal Information from students authorized to use the service, such as information that can identify a specific individual, such as a name, address, telephone number, email address, or other information linked to that personal information. The terms specify that FreshGrade has implemented commercially reasonable administrative, physical, and technical safeguards designed to secure Personal Information, including student data, from unauthorized access, disclosure and use. Lastly, the terms of FreshGrade state they do not knowingly collect personal information through the FreshGrade service from a child under 13 until a school or parent has provided appropriate consent and authorization for a student under 13 to use the service and for FreshGrade to collect information.”</a:t>
            </a:r>
            <a:endParaRPr sz="850">
              <a:solidFill>
                <a:schemeClr val="accent3"/>
              </a:solidFill>
              <a:highlight>
                <a:srgbClr val="FFFFFF"/>
              </a:highlight>
              <a:latin typeface="Lato"/>
              <a:ea typeface="Lato"/>
              <a:cs typeface="Lato"/>
              <a:sym typeface="Lato"/>
            </a:endParaRPr>
          </a:p>
          <a:p>
            <a:pPr marL="0" lvl="0" indent="0" algn="l" rtl="0">
              <a:spcBef>
                <a:spcPts val="0"/>
              </a:spcBef>
              <a:spcAft>
                <a:spcPts val="0"/>
              </a:spcAft>
              <a:buNone/>
            </a:pPr>
            <a:endParaRPr sz="850">
              <a:solidFill>
                <a:schemeClr val="accent3"/>
              </a:solidFill>
              <a:highlight>
                <a:srgbClr val="FFFFFF"/>
              </a:highlight>
              <a:latin typeface="Lato"/>
              <a:ea typeface="Lato"/>
              <a:cs typeface="Lato"/>
              <a:sym typeface="Lato"/>
            </a:endParaRPr>
          </a:p>
        </p:txBody>
      </p:sp>
      <p:sp>
        <p:nvSpPr>
          <p:cNvPr id="361" name="Google Shape;361;p24"/>
          <p:cNvSpPr txBox="1"/>
          <p:nvPr/>
        </p:nvSpPr>
        <p:spPr>
          <a:xfrm>
            <a:off x="2841650" y="1417300"/>
            <a:ext cx="2792400" cy="43335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200">
                <a:solidFill>
                  <a:schemeClr val="accent3"/>
                </a:solidFill>
                <a:highlight>
                  <a:srgbClr val="FFFFFF"/>
                </a:highlight>
              </a:rPr>
              <a:t>Safety</a:t>
            </a:r>
            <a:endParaRPr sz="1200">
              <a:solidFill>
                <a:schemeClr val="accent3"/>
              </a:solidFill>
              <a:highlight>
                <a:srgbClr val="FFFFFF"/>
              </a:highlight>
            </a:endParaRPr>
          </a:p>
          <a:p>
            <a:pPr marL="0" lvl="0" indent="0" algn="l" rtl="0">
              <a:lnSpc>
                <a:spcPct val="125000"/>
              </a:lnSpc>
              <a:spcBef>
                <a:spcPts val="400"/>
              </a:spcBef>
              <a:spcAft>
                <a:spcPts val="0"/>
              </a:spcAft>
              <a:buNone/>
            </a:pPr>
            <a:r>
              <a:rPr lang="en" sz="750">
                <a:solidFill>
                  <a:schemeClr val="accent3"/>
                </a:solidFill>
                <a:highlight>
                  <a:srgbClr val="FFFFFF"/>
                </a:highlight>
                <a:latin typeface="Lato"/>
                <a:ea typeface="Lato"/>
                <a:cs typeface="Lato"/>
                <a:sym typeface="Lato"/>
              </a:rPr>
              <a:t>“The terms of FreshGrade state parents can track the progress of their child’s learning and students are empowered to take greater ownership of their learning. The terms specify that students can log-in and view their digital portfolio, self-reflect on their work and work collaboratively with their teachers and parents to achieve their learning goals, as well as capture moments through videos, pictures, audio clips and notes. The FreshGrade terms specify the service may allow users to use the FreshGrade service to host public forums or messaging boards for online discussion or message posting. These are public forums, and information that parents and teachers should be aware may be available to other members of the FreshGrade service or the public.</a:t>
            </a:r>
            <a:endParaRPr sz="750">
              <a:solidFill>
                <a:schemeClr val="accent3"/>
              </a:solidFill>
              <a:highlight>
                <a:srgbClr val="FFFFFF"/>
              </a:highlight>
              <a:latin typeface="Lato"/>
              <a:ea typeface="Lato"/>
              <a:cs typeface="Lato"/>
              <a:sym typeface="Lato"/>
            </a:endParaRPr>
          </a:p>
          <a:p>
            <a:pPr marL="0" lvl="0" indent="0" algn="l" rtl="0">
              <a:lnSpc>
                <a:spcPct val="115000"/>
              </a:lnSpc>
              <a:spcBef>
                <a:spcPts val="1800"/>
              </a:spcBef>
              <a:spcAft>
                <a:spcPts val="0"/>
              </a:spcAft>
              <a:buNone/>
            </a:pPr>
            <a:r>
              <a:rPr lang="en" sz="750">
                <a:solidFill>
                  <a:schemeClr val="accent3"/>
                </a:solidFill>
                <a:highlight>
                  <a:srgbClr val="FFFFFF"/>
                </a:highlight>
                <a:latin typeface="Lato"/>
                <a:ea typeface="Lato"/>
                <a:cs typeface="Lato"/>
                <a:sym typeface="Lato"/>
              </a:rPr>
              <a:t>In addition, each student and his or her parent will only have access to view or submit information relative to that particular student. Neither students nor their parents will be able to view or otherwise access the personal information of other students, unless it is provided to that student account by the School (for example, a class photo and class roster containing the names and photos of other students may be added by a teacher to a student account).”</a:t>
            </a:r>
            <a:endParaRPr sz="1100">
              <a:solidFill>
                <a:srgbClr val="3A3A3A"/>
              </a:solidFill>
              <a:highlight>
                <a:srgbClr val="FFFFFF"/>
              </a:highlight>
              <a:latin typeface="Lato"/>
              <a:ea typeface="Lato"/>
              <a:cs typeface="Lato"/>
              <a:sym typeface="Lato"/>
            </a:endParaRPr>
          </a:p>
          <a:p>
            <a:pPr marL="0" lvl="0" indent="0" algn="l" rtl="0">
              <a:lnSpc>
                <a:spcPct val="125000"/>
              </a:lnSpc>
              <a:spcBef>
                <a:spcPts val="1800"/>
              </a:spcBef>
              <a:spcAft>
                <a:spcPts val="0"/>
              </a:spcAft>
              <a:buNone/>
            </a:pPr>
            <a:endParaRPr sz="1200">
              <a:solidFill>
                <a:schemeClr val="accent3"/>
              </a:solidFill>
              <a:highlight>
                <a:srgbClr val="FFFFFF"/>
              </a:highlight>
            </a:endParaRPr>
          </a:p>
          <a:p>
            <a:pPr marL="0" lvl="0" indent="0" algn="l" rtl="0">
              <a:spcBef>
                <a:spcPts val="400"/>
              </a:spcBef>
              <a:spcAft>
                <a:spcPts val="0"/>
              </a:spcAft>
              <a:buNone/>
            </a:pPr>
            <a:endParaRPr sz="1200">
              <a:solidFill>
                <a:schemeClr val="accent3"/>
              </a:solidFill>
              <a:highlight>
                <a:srgbClr val="FFFFFF"/>
              </a:highlight>
            </a:endParaRPr>
          </a:p>
        </p:txBody>
      </p:sp>
      <p:sp>
        <p:nvSpPr>
          <p:cNvPr id="362" name="Google Shape;362;p24"/>
          <p:cNvSpPr txBox="1"/>
          <p:nvPr/>
        </p:nvSpPr>
        <p:spPr>
          <a:xfrm>
            <a:off x="5589025" y="315975"/>
            <a:ext cx="3388800" cy="52887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200">
                <a:solidFill>
                  <a:schemeClr val="accent3"/>
                </a:solidFill>
                <a:highlight>
                  <a:srgbClr val="FFFFFF"/>
                </a:highlight>
              </a:rPr>
              <a:t>Privacy</a:t>
            </a:r>
            <a:endParaRPr sz="850">
              <a:solidFill>
                <a:schemeClr val="accent3"/>
              </a:solidFill>
              <a:highlight>
                <a:srgbClr val="FFFFFF"/>
              </a:highlight>
              <a:latin typeface="Lato"/>
              <a:ea typeface="Lato"/>
              <a:cs typeface="Lato"/>
              <a:sym typeface="Lato"/>
            </a:endParaRPr>
          </a:p>
          <a:p>
            <a:pPr marL="0" lvl="0" indent="0" algn="l" rtl="0">
              <a:lnSpc>
                <a:spcPct val="115000"/>
              </a:lnSpc>
              <a:spcBef>
                <a:spcPts val="1800"/>
              </a:spcBef>
              <a:spcAft>
                <a:spcPts val="0"/>
              </a:spcAft>
              <a:buNone/>
            </a:pPr>
            <a:r>
              <a:rPr lang="en" sz="800">
                <a:solidFill>
                  <a:schemeClr val="accent3"/>
                </a:solidFill>
                <a:highlight>
                  <a:srgbClr val="FFFFFF"/>
                </a:highlight>
                <a:latin typeface="Lato"/>
                <a:ea typeface="Lato"/>
                <a:cs typeface="Lato"/>
                <a:sym typeface="Lato"/>
              </a:rPr>
              <a:t>“The terms of FreshGrade state they collect Personal Information from students authorized to use the service, such as information that can identify a specific individual, such as a name, address, telephone number, email address, or other information linked to that personal information. In addition, FreshGrade's terms state they collect information only on behalf of the school. The terms also specify that FreshGrade considers student data to be highly confidential and uses this data solely to provide the services to the school. The terms also state FreshGrade may also collect school data which could include school name and location, what grade level and subject matter a teacher's teaches, position within the school, and the type of devices students use in the classroom. FreshGrade's terms specify they collect, store, process, and share student personal information only for the purposes of providing the service, or as authorized by a school or a parent.</a:t>
            </a:r>
            <a:endParaRPr sz="800">
              <a:solidFill>
                <a:schemeClr val="accent3"/>
              </a:solidFill>
              <a:highlight>
                <a:srgbClr val="FFFFFF"/>
              </a:highlight>
              <a:latin typeface="Lato"/>
              <a:ea typeface="Lato"/>
              <a:cs typeface="Lato"/>
              <a:sym typeface="Lato"/>
            </a:endParaRPr>
          </a:p>
          <a:p>
            <a:pPr marL="0" lvl="0" indent="0" algn="l" rtl="0">
              <a:lnSpc>
                <a:spcPct val="115000"/>
              </a:lnSpc>
              <a:spcBef>
                <a:spcPts val="1800"/>
              </a:spcBef>
              <a:spcAft>
                <a:spcPts val="0"/>
              </a:spcAft>
              <a:buNone/>
            </a:pPr>
            <a:r>
              <a:rPr lang="en" sz="800">
                <a:solidFill>
                  <a:schemeClr val="accent3"/>
                </a:solidFill>
                <a:highlight>
                  <a:srgbClr val="FFFFFF"/>
                </a:highlight>
                <a:latin typeface="Lato"/>
                <a:ea typeface="Lato"/>
                <a:cs typeface="Lato"/>
                <a:sym typeface="Lato"/>
              </a:rPr>
              <a:t>The terms of FreshGrade state they do not sell, use, or share student personal information or content for marketing or advertising purposes. However, teachers and parents should be aware that FreshGrade's terms state they may advertise its services to school users and to parents, provided that such advertisements are not be based on student data relating to individually identifiable students. In addition, parents and teachers should be aware FreshGrade's terms state they may permit third party online advertising networks to collect information from visitors. However, although the terms of FreshGrade state they may permit third party advertising partners to collect information on the FreshGrade website for the purpose of sending targeted advertisements, they do not allow third party advertising networks to collect information about students or parents who are logged into the service, or to collect information from our mobile apps.”</a:t>
            </a:r>
            <a:endParaRPr sz="800">
              <a:solidFill>
                <a:srgbClr val="3A3A3A"/>
              </a:solidFill>
              <a:highlight>
                <a:srgbClr val="FFFFFF"/>
              </a:highlight>
              <a:latin typeface="Lato"/>
              <a:ea typeface="Lato"/>
              <a:cs typeface="Lato"/>
              <a:sym typeface="Lato"/>
            </a:endParaRPr>
          </a:p>
          <a:p>
            <a:pPr marL="0" lvl="0" indent="0" algn="l" rtl="0">
              <a:spcBef>
                <a:spcPts val="1800"/>
              </a:spcBef>
              <a:spcAft>
                <a:spcPts val="0"/>
              </a:spcAft>
              <a:buNone/>
            </a:pPr>
            <a:endParaRPr>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p:nvPr/>
        </p:nvSpPr>
        <p:spPr>
          <a:xfrm>
            <a:off x="347175" y="347175"/>
            <a:ext cx="8422500" cy="4894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accent3"/>
              </a:buClr>
              <a:buSzPts val="1400"/>
              <a:buFont typeface="Nunito"/>
              <a:buChar char="●"/>
            </a:pPr>
            <a:r>
              <a:rPr lang="en" sz="1700">
                <a:solidFill>
                  <a:schemeClr val="accent3"/>
                </a:solidFill>
                <a:highlight>
                  <a:srgbClr val="FFFFFF"/>
                </a:highlight>
              </a:rPr>
              <a:t>FreshGrade is a commonly used assessment tool in Elementary schools throughout BC.</a:t>
            </a:r>
            <a:endParaRPr sz="1700">
              <a:solidFill>
                <a:schemeClr val="accent3"/>
              </a:solidFill>
              <a:highlight>
                <a:srgbClr val="FFFFFF"/>
              </a:highlight>
            </a:endParaRPr>
          </a:p>
          <a:p>
            <a:pPr marL="457200" lvl="0" indent="0" algn="l" rtl="0">
              <a:spcBef>
                <a:spcPts val="0"/>
              </a:spcBef>
              <a:spcAft>
                <a:spcPts val="0"/>
              </a:spcAft>
              <a:buNone/>
            </a:pPr>
            <a:endParaRPr sz="1700">
              <a:solidFill>
                <a:schemeClr val="accent3"/>
              </a:solidFill>
              <a:highlight>
                <a:srgbClr val="FFFFFF"/>
              </a:highlight>
            </a:endParaRPr>
          </a:p>
          <a:p>
            <a:pPr marL="457200" lvl="0" indent="-317500" algn="l" rtl="0">
              <a:spcBef>
                <a:spcPts val="0"/>
              </a:spcBef>
              <a:spcAft>
                <a:spcPts val="0"/>
              </a:spcAft>
              <a:buClr>
                <a:schemeClr val="accent3"/>
              </a:buClr>
              <a:buSzPts val="1400"/>
              <a:buFont typeface="Nunito"/>
              <a:buChar char="●"/>
            </a:pPr>
            <a:r>
              <a:rPr lang="en" sz="1700">
                <a:solidFill>
                  <a:schemeClr val="accent3"/>
                </a:solidFill>
                <a:highlight>
                  <a:srgbClr val="FFFFFF"/>
                </a:highlight>
              </a:rPr>
              <a:t>Assessment is the central function of FreshGrade however there are a variety of way in which a teacher can use it.</a:t>
            </a:r>
            <a:endParaRPr sz="1700">
              <a:solidFill>
                <a:schemeClr val="accent3"/>
              </a:solidFill>
              <a:highlight>
                <a:srgbClr val="FFFFFF"/>
              </a:highlight>
            </a:endParaRPr>
          </a:p>
          <a:p>
            <a:pPr marL="457200" lvl="0" indent="0" algn="l" rtl="0">
              <a:spcBef>
                <a:spcPts val="0"/>
              </a:spcBef>
              <a:spcAft>
                <a:spcPts val="0"/>
              </a:spcAft>
              <a:buNone/>
            </a:pPr>
            <a:endParaRPr sz="1700">
              <a:solidFill>
                <a:schemeClr val="accent3"/>
              </a:solidFill>
              <a:highlight>
                <a:srgbClr val="FFFFFF"/>
              </a:highlight>
            </a:endParaRPr>
          </a:p>
          <a:p>
            <a:pPr marL="457200" lvl="0" indent="-317500" algn="l" rtl="0">
              <a:spcBef>
                <a:spcPts val="0"/>
              </a:spcBef>
              <a:spcAft>
                <a:spcPts val="0"/>
              </a:spcAft>
              <a:buClr>
                <a:schemeClr val="accent3"/>
              </a:buClr>
              <a:buSzPts val="1400"/>
              <a:buFont typeface="Nunito"/>
              <a:buChar char="●"/>
            </a:pPr>
            <a:r>
              <a:rPr lang="en" sz="1700">
                <a:solidFill>
                  <a:schemeClr val="accent3"/>
                </a:solidFill>
                <a:highlight>
                  <a:srgbClr val="FFFFFF"/>
                </a:highlight>
              </a:rPr>
              <a:t>Our inquiry dives into the use of FreshGrade as an organizational tool for the teacher that directly links their calendar with the lesson plan’s student activity, thus creating a digital portfolio for each student success in the lesson.</a:t>
            </a:r>
            <a:endParaRPr sz="1700">
              <a:solidFill>
                <a:schemeClr val="accent3"/>
              </a:solidFill>
              <a:highlight>
                <a:srgbClr val="FFFFFF"/>
              </a:highlight>
            </a:endParaRPr>
          </a:p>
          <a:p>
            <a:pPr marL="0" lvl="0" indent="0" algn="l" rtl="0">
              <a:spcBef>
                <a:spcPts val="0"/>
              </a:spcBef>
              <a:spcAft>
                <a:spcPts val="0"/>
              </a:spcAft>
              <a:buNone/>
            </a:pPr>
            <a:endParaRPr sz="1700">
              <a:solidFill>
                <a:schemeClr val="accent3"/>
              </a:solidFill>
              <a:highlight>
                <a:srgbClr val="FFFFFF"/>
              </a:highlight>
            </a:endParaRPr>
          </a:p>
          <a:p>
            <a:pPr marL="457200" lvl="0" indent="-336550" algn="l" rtl="0">
              <a:spcBef>
                <a:spcPts val="0"/>
              </a:spcBef>
              <a:spcAft>
                <a:spcPts val="0"/>
              </a:spcAft>
              <a:buClr>
                <a:schemeClr val="accent3"/>
              </a:buClr>
              <a:buSzPts val="1700"/>
              <a:buChar char="●"/>
            </a:pPr>
            <a:r>
              <a:rPr lang="en" sz="1700">
                <a:solidFill>
                  <a:schemeClr val="accent3"/>
                </a:solidFill>
                <a:highlight>
                  <a:srgbClr val="FFFFFF"/>
                </a:highlight>
              </a:rPr>
              <a:t>The digital portfolio for each lesson/unit is easily accessible for assessment in the Gradebook.</a:t>
            </a:r>
            <a:endParaRPr sz="1700">
              <a:solidFill>
                <a:schemeClr val="accent3"/>
              </a:solidFill>
              <a:highlight>
                <a:srgbClr val="FFFFFF"/>
              </a:highlight>
            </a:endParaRPr>
          </a:p>
          <a:p>
            <a:pPr marL="0" lvl="0" indent="0" algn="l" rtl="0">
              <a:spcBef>
                <a:spcPts val="0"/>
              </a:spcBef>
              <a:spcAft>
                <a:spcPts val="0"/>
              </a:spcAft>
              <a:buNone/>
            </a:pPr>
            <a:endParaRPr sz="1700">
              <a:solidFill>
                <a:schemeClr val="accent3"/>
              </a:solidFill>
              <a:highlight>
                <a:srgbClr val="FFFFFF"/>
              </a:highlight>
            </a:endParaRPr>
          </a:p>
          <a:p>
            <a:pPr marL="457200" lvl="0" indent="-336550" algn="l" rtl="0">
              <a:spcBef>
                <a:spcPts val="0"/>
              </a:spcBef>
              <a:spcAft>
                <a:spcPts val="0"/>
              </a:spcAft>
              <a:buClr>
                <a:schemeClr val="accent3"/>
              </a:buClr>
              <a:buSzPts val="1700"/>
              <a:buChar char="●"/>
            </a:pPr>
            <a:r>
              <a:rPr lang="en" sz="1700">
                <a:solidFill>
                  <a:schemeClr val="accent3"/>
                </a:solidFill>
                <a:highlight>
                  <a:srgbClr val="FFFFFF"/>
                </a:highlight>
              </a:rPr>
              <a:t>Each activity can be customized to reflect the assessment method of the teacher’s choice, including the standard proficiency scale or letter grades. </a:t>
            </a:r>
            <a:endParaRPr sz="1700">
              <a:solidFill>
                <a:schemeClr val="accent3"/>
              </a:solidFill>
              <a:highlight>
                <a:srgbClr val="FFFFFF"/>
              </a:highlight>
            </a:endParaRPr>
          </a:p>
          <a:p>
            <a:pPr marL="0" lvl="0" indent="0" algn="l" rtl="0">
              <a:spcBef>
                <a:spcPts val="0"/>
              </a:spcBef>
              <a:spcAft>
                <a:spcPts val="0"/>
              </a:spcAft>
              <a:buNone/>
            </a:pPr>
            <a:endParaRPr sz="1700">
              <a:solidFill>
                <a:schemeClr val="accent3"/>
              </a:solidFill>
              <a:highlight>
                <a:srgbClr val="FFFFFF"/>
              </a:highlight>
            </a:endParaRPr>
          </a:p>
          <a:p>
            <a:pPr marL="457200" lvl="0" indent="0" algn="l" rtl="0">
              <a:spcBef>
                <a:spcPts val="0"/>
              </a:spcBef>
              <a:spcAft>
                <a:spcPts val="0"/>
              </a:spcAft>
              <a:buNone/>
            </a:pPr>
            <a:endParaRPr sz="1700">
              <a:solidFill>
                <a:srgbClr val="00CCE7"/>
              </a:solidFill>
              <a:highlight>
                <a:srgbClr val="FFFFFF"/>
              </a:highlight>
            </a:endParaRPr>
          </a:p>
          <a:p>
            <a:pPr marL="457200" lvl="0" indent="0" algn="l" rtl="0">
              <a:spcBef>
                <a:spcPts val="0"/>
              </a:spcBef>
              <a:spcAft>
                <a:spcPts val="0"/>
              </a:spcAft>
              <a:buNone/>
            </a:pPr>
            <a:endParaRPr sz="1700">
              <a:solidFill>
                <a:srgbClr val="00CCE7"/>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p:nvPr/>
        </p:nvSpPr>
        <p:spPr>
          <a:xfrm>
            <a:off x="205725" y="160725"/>
            <a:ext cx="8261700" cy="3078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800">
                <a:solidFill>
                  <a:schemeClr val="accent3"/>
                </a:solidFill>
                <a:highlight>
                  <a:srgbClr val="FFFFFF"/>
                </a:highlight>
              </a:rPr>
              <a:t>Why use FreshGrade?</a:t>
            </a:r>
            <a:endParaRPr sz="1800">
              <a:solidFill>
                <a:schemeClr val="accent3"/>
              </a:solidFill>
              <a:highlight>
                <a:srgbClr val="FFFFFF"/>
              </a:highlight>
            </a:endParaRPr>
          </a:p>
          <a:p>
            <a:pPr marL="457200" marR="0" lvl="0" indent="0" algn="l" rtl="0">
              <a:lnSpc>
                <a:spcPct val="100000"/>
              </a:lnSpc>
              <a:spcBef>
                <a:spcPts val="0"/>
              </a:spcBef>
              <a:spcAft>
                <a:spcPts val="0"/>
              </a:spcAft>
              <a:buNone/>
            </a:pPr>
            <a:endParaRPr sz="1700">
              <a:solidFill>
                <a:schemeClr val="accent3"/>
              </a:solidFill>
              <a:highlight>
                <a:srgbClr val="FFFFFF"/>
              </a:highlight>
            </a:endParaRPr>
          </a:p>
          <a:p>
            <a:pPr marL="457200" marR="0" lvl="0" indent="-336550" algn="l" rtl="0">
              <a:lnSpc>
                <a:spcPct val="100000"/>
              </a:lnSpc>
              <a:spcBef>
                <a:spcPts val="0"/>
              </a:spcBef>
              <a:spcAft>
                <a:spcPts val="0"/>
              </a:spcAft>
              <a:buClr>
                <a:schemeClr val="accent3"/>
              </a:buClr>
              <a:buSzPts val="1700"/>
              <a:buChar char="●"/>
            </a:pPr>
            <a:r>
              <a:rPr lang="en" sz="1700">
                <a:solidFill>
                  <a:schemeClr val="accent3"/>
                </a:solidFill>
                <a:highlight>
                  <a:srgbClr val="FFFFFF"/>
                </a:highlight>
              </a:rPr>
              <a:t>It supports inclusive education and student autonomy</a:t>
            </a:r>
            <a:endParaRPr sz="1700">
              <a:solidFill>
                <a:schemeClr val="accent3"/>
              </a:solidFill>
              <a:highlight>
                <a:srgbClr val="FFFFFF"/>
              </a:highlight>
            </a:endParaRPr>
          </a:p>
          <a:p>
            <a:pPr marL="0" marR="0" lvl="0" indent="0" algn="l" rtl="0">
              <a:lnSpc>
                <a:spcPct val="100000"/>
              </a:lnSpc>
              <a:spcBef>
                <a:spcPts val="0"/>
              </a:spcBef>
              <a:spcAft>
                <a:spcPts val="0"/>
              </a:spcAft>
              <a:buNone/>
            </a:pPr>
            <a:endParaRPr sz="1700">
              <a:solidFill>
                <a:schemeClr val="accent3"/>
              </a:solidFill>
              <a:highlight>
                <a:srgbClr val="FFFFFF"/>
              </a:highlight>
            </a:endParaRPr>
          </a:p>
          <a:p>
            <a:pPr marL="457200" marR="0" lvl="0" indent="-336550" algn="l" rtl="0">
              <a:lnSpc>
                <a:spcPct val="100000"/>
              </a:lnSpc>
              <a:spcBef>
                <a:spcPts val="0"/>
              </a:spcBef>
              <a:spcAft>
                <a:spcPts val="0"/>
              </a:spcAft>
              <a:buClr>
                <a:schemeClr val="accent3"/>
              </a:buClr>
              <a:buSzPts val="1700"/>
              <a:buChar char="●"/>
            </a:pPr>
            <a:r>
              <a:rPr lang="en" sz="1700">
                <a:solidFill>
                  <a:schemeClr val="accent3"/>
                </a:solidFill>
                <a:highlight>
                  <a:srgbClr val="FFFFFF"/>
                </a:highlight>
              </a:rPr>
              <a:t>Can easily adjust to remote or hybrid models of education</a:t>
            </a:r>
            <a:endParaRPr sz="1700">
              <a:solidFill>
                <a:schemeClr val="accent3"/>
              </a:solidFill>
              <a:highlight>
                <a:srgbClr val="FFFFFF"/>
              </a:highlight>
            </a:endParaRPr>
          </a:p>
          <a:p>
            <a:pPr marL="457200" marR="0" lvl="0" indent="0" algn="l" rtl="0">
              <a:lnSpc>
                <a:spcPct val="100000"/>
              </a:lnSpc>
              <a:spcBef>
                <a:spcPts val="0"/>
              </a:spcBef>
              <a:spcAft>
                <a:spcPts val="0"/>
              </a:spcAft>
              <a:buNone/>
            </a:pPr>
            <a:endParaRPr sz="1700">
              <a:solidFill>
                <a:schemeClr val="accent3"/>
              </a:solidFill>
              <a:highlight>
                <a:srgbClr val="FFFFFF"/>
              </a:highlight>
            </a:endParaRPr>
          </a:p>
          <a:p>
            <a:pPr marL="457200" marR="0" lvl="0" indent="-336550" algn="l" rtl="0">
              <a:lnSpc>
                <a:spcPct val="100000"/>
              </a:lnSpc>
              <a:spcBef>
                <a:spcPts val="0"/>
              </a:spcBef>
              <a:spcAft>
                <a:spcPts val="0"/>
              </a:spcAft>
              <a:buClr>
                <a:schemeClr val="accent3"/>
              </a:buClr>
              <a:buSzPts val="1700"/>
              <a:buChar char="●"/>
            </a:pPr>
            <a:r>
              <a:rPr lang="en" sz="1700">
                <a:solidFill>
                  <a:schemeClr val="accent3"/>
                </a:solidFill>
                <a:highlight>
                  <a:srgbClr val="FFFFFF"/>
                </a:highlight>
              </a:rPr>
              <a:t>Promotes student-centred learning</a:t>
            </a:r>
            <a:endParaRPr sz="1700">
              <a:solidFill>
                <a:schemeClr val="accent3"/>
              </a:solidFill>
              <a:highlight>
                <a:srgbClr val="FFFFFF"/>
              </a:highlight>
            </a:endParaRPr>
          </a:p>
          <a:p>
            <a:pPr marL="457200" marR="0" lvl="0" indent="0" algn="l" rtl="0">
              <a:lnSpc>
                <a:spcPct val="100000"/>
              </a:lnSpc>
              <a:spcBef>
                <a:spcPts val="0"/>
              </a:spcBef>
              <a:spcAft>
                <a:spcPts val="0"/>
              </a:spcAft>
              <a:buNone/>
            </a:pPr>
            <a:endParaRPr sz="1700">
              <a:solidFill>
                <a:schemeClr val="accent3"/>
              </a:solidFill>
              <a:highlight>
                <a:srgbClr val="FFFFFF"/>
              </a:highlight>
            </a:endParaRPr>
          </a:p>
          <a:p>
            <a:pPr marL="457200" marR="0" lvl="0" indent="-336550" algn="l" rtl="0">
              <a:lnSpc>
                <a:spcPct val="100000"/>
              </a:lnSpc>
              <a:spcBef>
                <a:spcPts val="0"/>
              </a:spcBef>
              <a:spcAft>
                <a:spcPts val="0"/>
              </a:spcAft>
              <a:buClr>
                <a:schemeClr val="accent3"/>
              </a:buClr>
              <a:buSzPts val="1700"/>
              <a:buChar char="●"/>
            </a:pPr>
            <a:r>
              <a:rPr lang="en" sz="1700">
                <a:solidFill>
                  <a:schemeClr val="accent3"/>
                </a:solidFill>
                <a:highlight>
                  <a:srgbClr val="FFFFFF"/>
                </a:highlight>
              </a:rPr>
              <a:t>Links to BC curricular competency scale</a:t>
            </a:r>
            <a:endParaRPr sz="1700">
              <a:solidFill>
                <a:schemeClr val="accent3"/>
              </a:solidFill>
              <a:highlight>
                <a:srgbClr val="FFFFFF"/>
              </a:highlight>
            </a:endParaRPr>
          </a:p>
          <a:p>
            <a:pPr marL="457200" marR="0" lvl="0" indent="0" algn="l" rtl="0">
              <a:lnSpc>
                <a:spcPct val="100000"/>
              </a:lnSpc>
              <a:spcBef>
                <a:spcPts val="0"/>
              </a:spcBef>
              <a:spcAft>
                <a:spcPts val="0"/>
              </a:spcAft>
              <a:buNone/>
            </a:pPr>
            <a:endParaRPr sz="1700">
              <a:solidFill>
                <a:schemeClr val="accent3"/>
              </a:solidFill>
              <a:highlight>
                <a:srgbClr val="FFFFFF"/>
              </a:highlight>
            </a:endParaRPr>
          </a:p>
          <a:p>
            <a:pPr marL="457200" marR="0" lvl="0" indent="-336550" algn="l" rtl="0">
              <a:lnSpc>
                <a:spcPct val="100000"/>
              </a:lnSpc>
              <a:spcBef>
                <a:spcPts val="0"/>
              </a:spcBef>
              <a:spcAft>
                <a:spcPts val="0"/>
              </a:spcAft>
              <a:buClr>
                <a:schemeClr val="accent3"/>
              </a:buClr>
              <a:buSzPts val="1700"/>
              <a:buChar char="●"/>
            </a:pPr>
            <a:r>
              <a:rPr lang="en" sz="1700">
                <a:solidFill>
                  <a:schemeClr val="accent3"/>
                </a:solidFill>
                <a:highlight>
                  <a:srgbClr val="FFFFFF"/>
                </a:highlight>
              </a:rPr>
              <a:t>Highly collaborative for both family and co-teaching environments</a:t>
            </a:r>
            <a:endParaRPr>
              <a:latin typeface="Nunito"/>
              <a:ea typeface="Nunito"/>
              <a:cs typeface="Nunito"/>
              <a:sym typeface="Nunito"/>
            </a:endParaRPr>
          </a:p>
        </p:txBody>
      </p:sp>
      <p:pic>
        <p:nvPicPr>
          <p:cNvPr id="290" name="Google Shape;290;p15"/>
          <p:cNvPicPr preferRelativeResize="0"/>
          <p:nvPr/>
        </p:nvPicPr>
        <p:blipFill>
          <a:blip r:embed="rId3">
            <a:alphaModFix/>
          </a:blip>
          <a:stretch>
            <a:fillRect/>
          </a:stretch>
        </p:blipFill>
        <p:spPr>
          <a:xfrm>
            <a:off x="205726" y="3482175"/>
            <a:ext cx="6957950" cy="1381525"/>
          </a:xfrm>
          <a:prstGeom prst="rect">
            <a:avLst/>
          </a:prstGeom>
          <a:noFill/>
          <a:ln>
            <a:noFill/>
          </a:ln>
        </p:spPr>
      </p:pic>
      <p:sp>
        <p:nvSpPr>
          <p:cNvPr id="291" name="Google Shape;291;p15"/>
          <p:cNvSpPr txBox="1"/>
          <p:nvPr/>
        </p:nvSpPr>
        <p:spPr>
          <a:xfrm>
            <a:off x="347175" y="4863700"/>
            <a:ext cx="6018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Nunito"/>
                <a:ea typeface="Nunito"/>
                <a:cs typeface="Nunito"/>
                <a:sym typeface="Nunito"/>
              </a:rPr>
              <a:t>Logo use complies with Freshgrade branding guidelines at </a:t>
            </a:r>
            <a:r>
              <a:rPr lang="en" sz="700" u="sng">
                <a:solidFill>
                  <a:schemeClr val="hlink"/>
                </a:solidFill>
                <a:latin typeface="Nunito"/>
                <a:ea typeface="Nunito"/>
                <a:cs typeface="Nunito"/>
                <a:sym typeface="Nunito"/>
                <a:hlinkClick r:id="rId4"/>
              </a:rPr>
              <a:t>https://freshgrade.com/company/media-kit/</a:t>
            </a:r>
            <a:endParaRPr sz="700">
              <a:latin typeface="Nunito"/>
              <a:ea typeface="Nunito"/>
              <a:cs typeface="Nunito"/>
              <a:sym typeface="Nunito"/>
            </a:endParaRPr>
          </a:p>
          <a:p>
            <a:pPr marL="0" lvl="0" indent="0" algn="l" rtl="0">
              <a:spcBef>
                <a:spcPts val="0"/>
              </a:spcBef>
              <a:spcAft>
                <a:spcPts val="0"/>
              </a:spcAft>
              <a:buNone/>
            </a:pPr>
            <a:endParaRPr sz="4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p:nvPr/>
        </p:nvSpPr>
        <p:spPr>
          <a:xfrm>
            <a:off x="263700" y="302175"/>
            <a:ext cx="4308300" cy="414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highlight>
                  <a:srgbClr val="FFFFFF"/>
                </a:highlight>
              </a:rPr>
              <a:t>Setting up your classroom in Freshgrade:</a:t>
            </a:r>
            <a:endParaRPr>
              <a:solidFill>
                <a:schemeClr val="accent3"/>
              </a:solidFill>
              <a:latin typeface="Nunito"/>
              <a:ea typeface="Nunito"/>
              <a:cs typeface="Nunito"/>
              <a:sym typeface="Nunito"/>
            </a:endParaRPr>
          </a:p>
          <a:p>
            <a:pPr marL="0" lvl="0" indent="0" algn="l" rtl="0">
              <a:lnSpc>
                <a:spcPct val="115000"/>
              </a:lnSpc>
              <a:spcBef>
                <a:spcPts val="0"/>
              </a:spcBef>
              <a:spcAft>
                <a:spcPts val="0"/>
              </a:spcAft>
              <a:buNone/>
            </a:pPr>
            <a:endParaRPr sz="1050" b="1">
              <a:solidFill>
                <a:schemeClr val="accent3"/>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050" b="1">
                <a:solidFill>
                  <a:schemeClr val="accent3"/>
                </a:solidFill>
                <a:highlight>
                  <a:srgbClr val="FFFFFF"/>
                </a:highlight>
                <a:latin typeface="Lato"/>
                <a:ea typeface="Lato"/>
                <a:cs typeface="Lato"/>
                <a:sym typeface="Lato"/>
              </a:rPr>
              <a:t>Step 1: </a:t>
            </a:r>
            <a:r>
              <a:rPr lang="en" sz="1050">
                <a:solidFill>
                  <a:schemeClr val="accent3"/>
                </a:solidFill>
                <a:highlight>
                  <a:srgbClr val="FFFFFF"/>
                </a:highlight>
                <a:latin typeface="Lato"/>
                <a:ea typeface="Lato"/>
                <a:cs typeface="Lato"/>
                <a:sym typeface="Lato"/>
              </a:rPr>
              <a:t>From your account settings, click '+ Create New Class'</a:t>
            </a:r>
            <a:endParaRPr sz="1050">
              <a:solidFill>
                <a:schemeClr val="accent3"/>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050" b="1">
                <a:solidFill>
                  <a:schemeClr val="accent3"/>
                </a:solidFill>
                <a:highlight>
                  <a:srgbClr val="FFFFFF"/>
                </a:highlight>
                <a:latin typeface="Lato"/>
                <a:ea typeface="Lato"/>
                <a:cs typeface="Lato"/>
                <a:sym typeface="Lato"/>
              </a:rPr>
              <a:t>Step 2:</a:t>
            </a:r>
            <a:r>
              <a:rPr lang="en" sz="1050">
                <a:solidFill>
                  <a:schemeClr val="accent3"/>
                </a:solidFill>
                <a:highlight>
                  <a:srgbClr val="FFFFFF"/>
                </a:highlight>
                <a:latin typeface="Lato"/>
                <a:ea typeface="Lato"/>
                <a:cs typeface="Lato"/>
                <a:sym typeface="Lato"/>
              </a:rPr>
              <a:t> Fill in the following information to create your new class:</a:t>
            </a:r>
            <a:endParaRPr sz="1050">
              <a:solidFill>
                <a:schemeClr val="accent3"/>
              </a:solidFill>
              <a:highlight>
                <a:srgbClr val="FFFFFF"/>
              </a:highlight>
              <a:latin typeface="Lato"/>
              <a:ea typeface="Lato"/>
              <a:cs typeface="Lato"/>
              <a:sym typeface="Lato"/>
            </a:endParaRPr>
          </a:p>
          <a:p>
            <a:pPr marL="457200" lvl="0" indent="-295275" algn="l" rtl="0">
              <a:lnSpc>
                <a:spcPct val="115000"/>
              </a:lnSpc>
              <a:spcBef>
                <a:spcPts val="90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Class Name</a:t>
            </a:r>
            <a:endParaRPr sz="1050">
              <a:solidFill>
                <a:schemeClr val="accent3"/>
              </a:solidFill>
              <a:highlight>
                <a:srgbClr val="FFFFFF"/>
              </a:highlight>
              <a:latin typeface="Lato"/>
              <a:ea typeface="Lato"/>
              <a:cs typeface="Lato"/>
              <a:sym typeface="Lato"/>
            </a:endParaRPr>
          </a:p>
          <a:p>
            <a:pPr marL="457200" lvl="0" indent="-295275" algn="l" rtl="0">
              <a:lnSpc>
                <a:spcPct val="115000"/>
              </a:lnSpc>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Learning Outcomes</a:t>
            </a:r>
            <a:endParaRPr sz="1050">
              <a:solidFill>
                <a:schemeClr val="accent3"/>
              </a:solidFill>
              <a:highlight>
                <a:srgbClr val="FFFFFF"/>
              </a:highlight>
              <a:latin typeface="Lato"/>
              <a:ea typeface="Lato"/>
              <a:cs typeface="Lato"/>
              <a:sym typeface="Lato"/>
            </a:endParaRPr>
          </a:p>
          <a:p>
            <a:pPr marL="457200" lvl="0" indent="-295275" algn="l" rtl="0">
              <a:lnSpc>
                <a:spcPct val="115000"/>
              </a:lnSpc>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Grade level</a:t>
            </a:r>
            <a:endParaRPr sz="1050">
              <a:solidFill>
                <a:schemeClr val="accent3"/>
              </a:solidFill>
              <a:highlight>
                <a:srgbClr val="FFFFFF"/>
              </a:highlight>
              <a:latin typeface="Lato"/>
              <a:ea typeface="Lato"/>
              <a:cs typeface="Lato"/>
              <a:sym typeface="Lato"/>
            </a:endParaRPr>
          </a:p>
          <a:p>
            <a:pPr marL="457200" lvl="0" indent="-295275" algn="l" rtl="0">
              <a:lnSpc>
                <a:spcPct val="115000"/>
              </a:lnSpc>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Subjects </a:t>
            </a:r>
            <a:endParaRPr sz="1050">
              <a:solidFill>
                <a:schemeClr val="accent3"/>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050" b="1">
                <a:solidFill>
                  <a:schemeClr val="accent3"/>
                </a:solidFill>
                <a:highlight>
                  <a:srgbClr val="FFFFFF"/>
                </a:highlight>
                <a:latin typeface="Lato"/>
                <a:ea typeface="Lato"/>
                <a:cs typeface="Lato"/>
                <a:sym typeface="Lato"/>
              </a:rPr>
              <a:t>Step 3:</a:t>
            </a:r>
            <a:r>
              <a:rPr lang="en" sz="1050">
                <a:solidFill>
                  <a:schemeClr val="accent3"/>
                </a:solidFill>
                <a:highlight>
                  <a:srgbClr val="FFFFFF"/>
                </a:highlight>
                <a:latin typeface="Lato"/>
                <a:ea typeface="Lato"/>
                <a:cs typeface="Lato"/>
                <a:sym typeface="Lato"/>
              </a:rPr>
              <a:t> Next, add your students. You can do this two different ways:</a:t>
            </a:r>
            <a:endParaRPr sz="1050">
              <a:solidFill>
                <a:schemeClr val="accent3"/>
              </a:solidFill>
              <a:highlight>
                <a:srgbClr val="FFFFFF"/>
              </a:highlight>
              <a:latin typeface="Lato"/>
              <a:ea typeface="Lato"/>
              <a:cs typeface="Lato"/>
              <a:sym typeface="Lato"/>
            </a:endParaRPr>
          </a:p>
          <a:p>
            <a:pPr marL="457200" lvl="0" indent="-295275" algn="l" rtl="0">
              <a:lnSpc>
                <a:spcPct val="115000"/>
              </a:lnSpc>
              <a:spcBef>
                <a:spcPts val="90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Enter names manually</a:t>
            </a:r>
            <a:endParaRPr sz="1050">
              <a:solidFill>
                <a:schemeClr val="accent3"/>
              </a:solidFill>
              <a:highlight>
                <a:srgbClr val="FFFFFF"/>
              </a:highlight>
              <a:latin typeface="Lato"/>
              <a:ea typeface="Lato"/>
              <a:cs typeface="Lato"/>
              <a:sym typeface="Lato"/>
            </a:endParaRPr>
          </a:p>
          <a:p>
            <a:pPr marL="457200" lvl="0" indent="-295275" algn="l" rtl="0">
              <a:lnSpc>
                <a:spcPct val="115000"/>
              </a:lnSpc>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Import a list </a:t>
            </a:r>
            <a:endParaRPr sz="1050">
              <a:solidFill>
                <a:schemeClr val="accent3"/>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050" b="1">
                <a:solidFill>
                  <a:schemeClr val="accent3"/>
                </a:solidFill>
                <a:highlight>
                  <a:srgbClr val="FFFFFF"/>
                </a:highlight>
                <a:latin typeface="Lato"/>
                <a:ea typeface="Lato"/>
                <a:cs typeface="Lato"/>
                <a:sym typeface="Lato"/>
              </a:rPr>
              <a:t>Step 4:</a:t>
            </a:r>
            <a:r>
              <a:rPr lang="en" sz="1050">
                <a:solidFill>
                  <a:schemeClr val="accent3"/>
                </a:solidFill>
                <a:highlight>
                  <a:srgbClr val="FFFFFF"/>
                </a:highlight>
                <a:latin typeface="Lato"/>
                <a:ea typeface="Lato"/>
                <a:cs typeface="Lato"/>
                <a:sym typeface="Lato"/>
              </a:rPr>
              <a:t> Select the 'Portfolios' tab in the top toolbar to view to your Student Overview page.</a:t>
            </a:r>
            <a:endParaRPr sz="1050">
              <a:solidFill>
                <a:srgbClr val="282725"/>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1050">
                <a:solidFill>
                  <a:schemeClr val="accent3"/>
                </a:solidFill>
                <a:highlight>
                  <a:srgbClr val="FFFFFF"/>
                </a:highlight>
                <a:latin typeface="Lato"/>
                <a:ea typeface="Lato"/>
                <a:cs typeface="Lato"/>
                <a:sym typeface="Lato"/>
              </a:rPr>
              <a:t>If the student likes, a photo can be uploaded to their portfolio.</a:t>
            </a:r>
            <a:endParaRPr sz="1050">
              <a:solidFill>
                <a:schemeClr val="accent3"/>
              </a:solidFill>
              <a:highlight>
                <a:srgbClr val="FFFFFF"/>
              </a:highlight>
              <a:latin typeface="Lato"/>
              <a:ea typeface="Lato"/>
              <a:cs typeface="Lato"/>
              <a:sym typeface="Lato"/>
            </a:endParaRPr>
          </a:p>
          <a:p>
            <a:pPr marL="0" lvl="0" indent="0" algn="l" rtl="0">
              <a:spcBef>
                <a:spcPts val="90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pic>
        <p:nvPicPr>
          <p:cNvPr id="297" name="Google Shape;297;p16"/>
          <p:cNvPicPr preferRelativeResize="0"/>
          <p:nvPr/>
        </p:nvPicPr>
        <p:blipFill>
          <a:blip r:embed="rId3">
            <a:alphaModFix/>
          </a:blip>
          <a:stretch>
            <a:fillRect/>
          </a:stretch>
        </p:blipFill>
        <p:spPr>
          <a:xfrm>
            <a:off x="4679400" y="302175"/>
            <a:ext cx="4267200" cy="42424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7"/>
          <p:cNvSpPr txBox="1"/>
          <p:nvPr/>
        </p:nvSpPr>
        <p:spPr>
          <a:xfrm>
            <a:off x="270025" y="173600"/>
            <a:ext cx="4211100" cy="360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highlight>
                  <a:srgbClr val="FFFFFF"/>
                </a:highlight>
              </a:rPr>
              <a:t>Setting up your calendar in FreshGrade:</a:t>
            </a:r>
            <a:endParaRPr sz="450">
              <a:solidFill>
                <a:schemeClr val="accent3"/>
              </a:solidFill>
              <a:highlight>
                <a:srgbClr val="FFFFFF"/>
              </a:highlight>
              <a:latin typeface="Lato"/>
              <a:ea typeface="Lato"/>
              <a:cs typeface="Lato"/>
              <a:sym typeface="Lato"/>
            </a:endParaRPr>
          </a:p>
          <a:p>
            <a:pPr marL="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282575" algn="l" rtl="0">
              <a:spcBef>
                <a:spcPts val="0"/>
              </a:spcBef>
              <a:spcAft>
                <a:spcPts val="0"/>
              </a:spcAft>
              <a:buClr>
                <a:schemeClr val="accent3"/>
              </a:buClr>
              <a:buSzPts val="850"/>
              <a:buFont typeface="Lato"/>
              <a:buChar char="●"/>
            </a:pPr>
            <a:r>
              <a:rPr lang="en" sz="850">
                <a:solidFill>
                  <a:schemeClr val="accent3"/>
                </a:solidFill>
                <a:highlight>
                  <a:srgbClr val="FFFFFF"/>
                </a:highlight>
                <a:latin typeface="Lato"/>
                <a:ea typeface="Lato"/>
                <a:cs typeface="Lato"/>
                <a:sym typeface="Lato"/>
              </a:rPr>
              <a:t>Freshgrade can be used as an organizational tool by managing lesson and unit plans from either the calendar or the gradebook directly. </a:t>
            </a:r>
            <a:endParaRPr sz="850">
              <a:solidFill>
                <a:schemeClr val="accent3"/>
              </a:solidFill>
              <a:highlight>
                <a:srgbClr val="FFFFFF"/>
              </a:highlight>
              <a:latin typeface="Lato"/>
              <a:ea typeface="Lato"/>
              <a:cs typeface="Lato"/>
              <a:sym typeface="Lato"/>
            </a:endParaRPr>
          </a:p>
          <a:p>
            <a:pPr marL="457200" lvl="0" indent="-282575" algn="l" rtl="0">
              <a:spcBef>
                <a:spcPts val="0"/>
              </a:spcBef>
              <a:spcAft>
                <a:spcPts val="0"/>
              </a:spcAft>
              <a:buClr>
                <a:schemeClr val="accent3"/>
              </a:buClr>
              <a:buSzPts val="850"/>
              <a:buFont typeface="Lato"/>
              <a:buChar char="●"/>
            </a:pPr>
            <a:r>
              <a:rPr lang="en" sz="850">
                <a:solidFill>
                  <a:schemeClr val="accent3"/>
                </a:solidFill>
                <a:highlight>
                  <a:srgbClr val="FFFFFF"/>
                </a:highlight>
                <a:latin typeface="Lato"/>
                <a:ea typeface="Lato"/>
                <a:cs typeface="Lato"/>
                <a:sym typeface="Lato"/>
              </a:rPr>
              <a:t>You can set up a class for each subject with its own gradebook, or manage all classes from one gradebook. </a:t>
            </a:r>
            <a:endParaRPr sz="850">
              <a:solidFill>
                <a:schemeClr val="accent3"/>
              </a:solidFill>
              <a:highlight>
                <a:srgbClr val="FFFFFF"/>
              </a:highlight>
              <a:latin typeface="Lato"/>
              <a:ea typeface="Lato"/>
              <a:cs typeface="Lato"/>
              <a:sym typeface="Lato"/>
            </a:endParaRPr>
          </a:p>
          <a:p>
            <a:pPr marL="457200" lvl="0" indent="-282575" algn="l" rtl="0">
              <a:spcBef>
                <a:spcPts val="0"/>
              </a:spcBef>
              <a:spcAft>
                <a:spcPts val="0"/>
              </a:spcAft>
              <a:buClr>
                <a:schemeClr val="accent3"/>
              </a:buClr>
              <a:buSzPts val="850"/>
              <a:buFont typeface="Lato"/>
              <a:buChar char="●"/>
            </a:pPr>
            <a:r>
              <a:rPr lang="en" sz="850">
                <a:solidFill>
                  <a:schemeClr val="accent3"/>
                </a:solidFill>
                <a:highlight>
                  <a:srgbClr val="FFFFFF"/>
                </a:highlight>
                <a:latin typeface="Lato"/>
                <a:ea typeface="Lato"/>
                <a:cs typeface="Lato"/>
                <a:sym typeface="Lato"/>
              </a:rPr>
              <a:t>Teachers can organize themselves by setting up each lesson plan via an “activity”, which is any lesson plan you want to track and/or assess within a student’s portfolio.</a:t>
            </a:r>
            <a:endParaRPr sz="850">
              <a:solidFill>
                <a:schemeClr val="accent3"/>
              </a:solidFill>
              <a:highlight>
                <a:srgbClr val="FFFFFF"/>
              </a:highlight>
              <a:latin typeface="Lato"/>
              <a:ea typeface="Lato"/>
              <a:cs typeface="Lato"/>
              <a:sym typeface="Lato"/>
            </a:endParaRPr>
          </a:p>
          <a:p>
            <a:pPr marL="0" lvl="0" indent="0" algn="l" rtl="0">
              <a:spcBef>
                <a:spcPts val="0"/>
              </a:spcBef>
              <a:spcAft>
                <a:spcPts val="0"/>
              </a:spcAft>
              <a:buNone/>
            </a:pPr>
            <a:endParaRPr sz="850">
              <a:solidFill>
                <a:schemeClr val="accent3"/>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 sz="850">
                <a:solidFill>
                  <a:schemeClr val="accent3"/>
                </a:solidFill>
                <a:highlight>
                  <a:srgbClr val="FFFFFF"/>
                </a:highlight>
                <a:latin typeface="Lato"/>
                <a:ea typeface="Lato"/>
                <a:cs typeface="Lato"/>
                <a:sym typeface="Lato"/>
              </a:rPr>
              <a:t>Step 1: To create an activity, select either the 'Gradebook' or “Calendar” tab in the top toolbar. Then select 'Create Activity.' </a:t>
            </a:r>
            <a:endParaRPr sz="850">
              <a:solidFill>
                <a:schemeClr val="accent3"/>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850">
                <a:solidFill>
                  <a:schemeClr val="accent3"/>
                </a:solidFill>
                <a:highlight>
                  <a:srgbClr val="FFFFFF"/>
                </a:highlight>
                <a:latin typeface="Lato"/>
                <a:ea typeface="Lato"/>
                <a:cs typeface="Lato"/>
                <a:sym typeface="Lato"/>
              </a:rPr>
              <a:t>Step 2: Fill in the necessary information to create an activity</a:t>
            </a:r>
            <a:endParaRPr sz="850">
              <a:solidFill>
                <a:schemeClr val="accent3"/>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850">
                <a:solidFill>
                  <a:schemeClr val="accent3"/>
                </a:solidFill>
                <a:highlight>
                  <a:srgbClr val="FFFFFF"/>
                </a:highlight>
                <a:latin typeface="Lato"/>
                <a:ea typeface="Lato"/>
                <a:cs typeface="Lato"/>
                <a:sym typeface="Lato"/>
              </a:rPr>
              <a:t>Step 3: Choose your assessment tool. You can use a default tool or create your own custom assessment tool.</a:t>
            </a:r>
            <a:endParaRPr sz="850">
              <a:solidFill>
                <a:schemeClr val="accent3"/>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r>
              <a:rPr lang="en" sz="850">
                <a:solidFill>
                  <a:schemeClr val="accent3"/>
                </a:solidFill>
                <a:highlight>
                  <a:srgbClr val="FFFFFF"/>
                </a:highlight>
                <a:latin typeface="Lato"/>
                <a:ea typeface="Lato"/>
                <a:cs typeface="Lato"/>
                <a:sym typeface="Lato"/>
              </a:rPr>
              <a:t>Step 4: Select your students. You can choose the entire class, or select specific students who will be completing this activity.</a:t>
            </a:r>
            <a:endParaRPr sz="850">
              <a:solidFill>
                <a:schemeClr val="accent3"/>
              </a:solidFill>
              <a:highlight>
                <a:srgbClr val="FFFFFF"/>
              </a:highlight>
              <a:latin typeface="Lato"/>
              <a:ea typeface="Lato"/>
              <a:cs typeface="Lato"/>
              <a:sym typeface="Lato"/>
            </a:endParaRPr>
          </a:p>
          <a:p>
            <a:pPr marL="0" lvl="0" indent="0" algn="l" rtl="0">
              <a:lnSpc>
                <a:spcPct val="115000"/>
              </a:lnSpc>
              <a:spcBef>
                <a:spcPts val="900"/>
              </a:spcBef>
              <a:spcAft>
                <a:spcPts val="0"/>
              </a:spcAft>
              <a:buNone/>
            </a:pPr>
            <a:endParaRPr sz="1050">
              <a:solidFill>
                <a:schemeClr val="accent3"/>
              </a:solidFill>
              <a:highlight>
                <a:srgbClr val="FFFFFF"/>
              </a:highlight>
              <a:latin typeface="Lato"/>
              <a:ea typeface="Lato"/>
              <a:cs typeface="Lato"/>
              <a:sym typeface="Lato"/>
            </a:endParaRPr>
          </a:p>
          <a:p>
            <a:pPr marL="0" lvl="0" indent="0" algn="l" rtl="0">
              <a:spcBef>
                <a:spcPts val="900"/>
              </a:spcBef>
              <a:spcAft>
                <a:spcPts val="0"/>
              </a:spcAft>
              <a:buNone/>
            </a:pPr>
            <a:endParaRPr>
              <a:latin typeface="Nunito"/>
              <a:ea typeface="Nunito"/>
              <a:cs typeface="Nunito"/>
              <a:sym typeface="Nunito"/>
            </a:endParaRPr>
          </a:p>
        </p:txBody>
      </p:sp>
      <p:pic>
        <p:nvPicPr>
          <p:cNvPr id="303" name="Google Shape;303;p17"/>
          <p:cNvPicPr preferRelativeResize="0"/>
          <p:nvPr/>
        </p:nvPicPr>
        <p:blipFill>
          <a:blip r:embed="rId3">
            <a:alphaModFix/>
          </a:blip>
          <a:stretch>
            <a:fillRect/>
          </a:stretch>
        </p:blipFill>
        <p:spPr>
          <a:xfrm>
            <a:off x="4652925" y="152400"/>
            <a:ext cx="4025074" cy="4838699"/>
          </a:xfrm>
          <a:prstGeom prst="rect">
            <a:avLst/>
          </a:prstGeom>
          <a:noFill/>
          <a:ln>
            <a:noFill/>
          </a:ln>
        </p:spPr>
      </p:pic>
      <p:pic>
        <p:nvPicPr>
          <p:cNvPr id="304" name="Google Shape;304;p17"/>
          <p:cNvPicPr preferRelativeResize="0"/>
          <p:nvPr/>
        </p:nvPicPr>
        <p:blipFill>
          <a:blip r:embed="rId4">
            <a:alphaModFix/>
          </a:blip>
          <a:stretch>
            <a:fillRect/>
          </a:stretch>
        </p:blipFill>
        <p:spPr>
          <a:xfrm>
            <a:off x="392175" y="3080025"/>
            <a:ext cx="3673325" cy="191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p:nvPr/>
        </p:nvSpPr>
        <p:spPr>
          <a:xfrm>
            <a:off x="366475" y="270025"/>
            <a:ext cx="3401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accent3"/>
              </a:solidFill>
              <a:highlight>
                <a:srgbClr val="FFFFFF"/>
              </a:highlight>
            </a:endParaRPr>
          </a:p>
        </p:txBody>
      </p:sp>
      <p:sp>
        <p:nvSpPr>
          <p:cNvPr id="310" name="Google Shape;310;p18"/>
          <p:cNvSpPr txBox="1"/>
          <p:nvPr/>
        </p:nvSpPr>
        <p:spPr>
          <a:xfrm>
            <a:off x="482225" y="152400"/>
            <a:ext cx="3369000" cy="521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highlight>
                  <a:srgbClr val="FFFFFF"/>
                </a:highlight>
              </a:rPr>
              <a:t>Student Digital Portfolios:</a:t>
            </a: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295275" algn="l" rtl="0">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The gradebook allows you to see the class results at a glance for each activity.</a:t>
            </a: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288925" algn="l" rtl="0">
              <a:spcBef>
                <a:spcPts val="0"/>
              </a:spcBef>
              <a:spcAft>
                <a:spcPts val="0"/>
              </a:spcAft>
              <a:buClr>
                <a:schemeClr val="accent3"/>
              </a:buClr>
              <a:buSzPts val="950"/>
              <a:buFont typeface="Lato"/>
              <a:buChar char="●"/>
            </a:pPr>
            <a:r>
              <a:rPr lang="en" sz="1050">
                <a:solidFill>
                  <a:schemeClr val="accent3"/>
                </a:solidFill>
                <a:highlight>
                  <a:srgbClr val="FFFFFF"/>
                </a:highlight>
                <a:latin typeface="Lato"/>
                <a:ea typeface="Lato"/>
                <a:cs typeface="Lato"/>
                <a:sym typeface="Lato"/>
              </a:rPr>
              <a:t>You can also filter by student or activity</a:t>
            </a: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288925" algn="l" rtl="0">
              <a:spcBef>
                <a:spcPts val="0"/>
              </a:spcBef>
              <a:spcAft>
                <a:spcPts val="0"/>
              </a:spcAft>
              <a:buClr>
                <a:schemeClr val="accent3"/>
              </a:buClr>
              <a:buSzPts val="950"/>
              <a:buFont typeface="Lato"/>
              <a:buChar char="●"/>
            </a:pPr>
            <a:r>
              <a:rPr lang="en" sz="1050">
                <a:solidFill>
                  <a:schemeClr val="accent3"/>
                </a:solidFill>
                <a:highlight>
                  <a:srgbClr val="FFFFFF"/>
                </a:highlight>
                <a:latin typeface="Lato"/>
                <a:ea typeface="Lato"/>
                <a:cs typeface="Lato"/>
                <a:sym typeface="Lato"/>
              </a:rPr>
              <a:t>When you filter by activity, you can view class results, trends and averages</a:t>
            </a:r>
            <a:endParaRPr sz="9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288925" algn="l" rtl="0">
              <a:spcBef>
                <a:spcPts val="0"/>
              </a:spcBef>
              <a:spcAft>
                <a:spcPts val="0"/>
              </a:spcAft>
              <a:buClr>
                <a:schemeClr val="accent3"/>
              </a:buClr>
              <a:buSzPts val="950"/>
              <a:buFont typeface="Lato"/>
              <a:buChar char="●"/>
            </a:pPr>
            <a:r>
              <a:rPr lang="en" sz="1050">
                <a:solidFill>
                  <a:schemeClr val="accent3"/>
                </a:solidFill>
                <a:highlight>
                  <a:srgbClr val="FFFFFF"/>
                </a:highlight>
                <a:latin typeface="Lato"/>
                <a:ea typeface="Lato"/>
                <a:cs typeface="Lato"/>
                <a:sym typeface="Lato"/>
              </a:rPr>
              <a:t>When you filter by student, you can see their individual portfolio</a:t>
            </a:r>
            <a:endParaRPr sz="950">
              <a:solidFill>
                <a:schemeClr val="accent3"/>
              </a:solidFill>
              <a:highlight>
                <a:srgbClr val="FFFFFF"/>
              </a:highlight>
              <a:latin typeface="Lato"/>
              <a:ea typeface="Lato"/>
              <a:cs typeface="Lato"/>
              <a:sym typeface="Lato"/>
            </a:endParaRPr>
          </a:p>
          <a:p>
            <a:pPr marL="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p:txBody>
      </p:sp>
      <p:pic>
        <p:nvPicPr>
          <p:cNvPr id="311" name="Google Shape;311;p18"/>
          <p:cNvPicPr preferRelativeResize="0"/>
          <p:nvPr/>
        </p:nvPicPr>
        <p:blipFill>
          <a:blip r:embed="rId3">
            <a:alphaModFix/>
          </a:blip>
          <a:stretch>
            <a:fillRect/>
          </a:stretch>
        </p:blipFill>
        <p:spPr>
          <a:xfrm>
            <a:off x="4074325" y="152400"/>
            <a:ext cx="3984578" cy="4838700"/>
          </a:xfrm>
          <a:prstGeom prst="rect">
            <a:avLst/>
          </a:prstGeom>
          <a:noFill/>
          <a:ln>
            <a:noFill/>
          </a:ln>
        </p:spPr>
      </p:pic>
      <p:pic>
        <p:nvPicPr>
          <p:cNvPr id="312" name="Google Shape;312;p18"/>
          <p:cNvPicPr preferRelativeResize="0"/>
          <p:nvPr/>
        </p:nvPicPr>
        <p:blipFill>
          <a:blip r:embed="rId4">
            <a:alphaModFix/>
          </a:blip>
          <a:stretch>
            <a:fillRect/>
          </a:stretch>
        </p:blipFill>
        <p:spPr>
          <a:xfrm>
            <a:off x="898200" y="1774525"/>
            <a:ext cx="2537050" cy="2886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p:nvPr/>
        </p:nvSpPr>
        <p:spPr>
          <a:xfrm>
            <a:off x="385750" y="122175"/>
            <a:ext cx="4140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highlight>
                  <a:srgbClr val="FFFFFF"/>
                </a:highlight>
              </a:rPr>
              <a:t>Let’s look at Charlotte’s portfolio more closely:</a:t>
            </a:r>
            <a:endParaRPr sz="1200">
              <a:solidFill>
                <a:schemeClr val="accent3"/>
              </a:solidFill>
              <a:highlight>
                <a:srgbClr val="FFFFFF"/>
              </a:highlight>
            </a:endParaRPr>
          </a:p>
        </p:txBody>
      </p:sp>
      <p:pic>
        <p:nvPicPr>
          <p:cNvPr id="318" name="Google Shape;318;p19"/>
          <p:cNvPicPr preferRelativeResize="0"/>
          <p:nvPr/>
        </p:nvPicPr>
        <p:blipFill>
          <a:blip r:embed="rId3">
            <a:alphaModFix/>
          </a:blip>
          <a:stretch>
            <a:fillRect/>
          </a:stretch>
        </p:blipFill>
        <p:spPr>
          <a:xfrm>
            <a:off x="371425" y="491475"/>
            <a:ext cx="4722274" cy="2024351"/>
          </a:xfrm>
          <a:prstGeom prst="rect">
            <a:avLst/>
          </a:prstGeom>
          <a:noFill/>
          <a:ln>
            <a:noFill/>
          </a:ln>
        </p:spPr>
      </p:pic>
      <p:sp>
        <p:nvSpPr>
          <p:cNvPr id="319" name="Google Shape;319;p19"/>
          <p:cNvSpPr txBox="1"/>
          <p:nvPr/>
        </p:nvSpPr>
        <p:spPr>
          <a:xfrm>
            <a:off x="417900" y="2603900"/>
            <a:ext cx="4629300" cy="1693200"/>
          </a:xfrm>
          <a:prstGeom prst="rect">
            <a:avLst/>
          </a:prstGeom>
          <a:noFill/>
          <a:ln>
            <a:noFill/>
          </a:ln>
        </p:spPr>
        <p:txBody>
          <a:bodyPr spcFirstLastPara="1" wrap="square" lIns="91425" tIns="91425" rIns="91425" bIns="91425" anchor="t" anchorCtr="0">
            <a:spAutoFit/>
          </a:bodyPr>
          <a:lstStyle/>
          <a:p>
            <a:pPr marL="457200" lvl="0" indent="-295275" algn="l" rtl="0">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Before going any further, ensure you have signed parental consent </a:t>
            </a: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r>
              <a:rPr lang="en" sz="1050">
                <a:solidFill>
                  <a:schemeClr val="accent3"/>
                </a:solidFill>
                <a:highlight>
                  <a:srgbClr val="FFFFFF"/>
                </a:highlight>
                <a:latin typeface="Lato"/>
                <a:ea typeface="Lato"/>
                <a:cs typeface="Lato"/>
                <a:sym typeface="Lato"/>
              </a:rPr>
              <a:t>filed with the school allowing Freshgrade to be used for Charlotte.</a:t>
            </a: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295275" algn="l" rtl="0">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Share FreshGrade Privacy policies with the parents, </a:t>
            </a:r>
            <a:r>
              <a:rPr lang="en" sz="1050" u="sng">
                <a:solidFill>
                  <a:schemeClr val="hlink"/>
                </a:solidFill>
                <a:highlight>
                  <a:srgbClr val="FFFFFF"/>
                </a:highlight>
                <a:latin typeface="Lato"/>
                <a:ea typeface="Lato"/>
                <a:cs typeface="Lato"/>
                <a:sym typeface="Lato"/>
                <a:hlinkClick r:id="rId4"/>
              </a:rPr>
              <a:t>https://freshgrade.com/privacy-policy/</a:t>
            </a:r>
            <a:endParaRPr sz="1050">
              <a:solidFill>
                <a:schemeClr val="accent3"/>
              </a:solidFill>
              <a:highlight>
                <a:srgbClr val="FFFFFF"/>
              </a:highlight>
              <a:latin typeface="Lato"/>
              <a:ea typeface="Lato"/>
              <a:cs typeface="Lato"/>
              <a:sym typeface="Lato"/>
            </a:endParaRPr>
          </a:p>
          <a:p>
            <a:pPr marL="457200" lvl="0" indent="0" algn="l" rtl="0">
              <a:spcBef>
                <a:spcPts val="0"/>
              </a:spcBef>
              <a:spcAft>
                <a:spcPts val="0"/>
              </a:spcAft>
              <a:buNone/>
            </a:pPr>
            <a:endParaRPr sz="1050">
              <a:solidFill>
                <a:schemeClr val="accent3"/>
              </a:solidFill>
              <a:highlight>
                <a:srgbClr val="FFFFFF"/>
              </a:highlight>
              <a:latin typeface="Lato"/>
              <a:ea typeface="Lato"/>
              <a:cs typeface="Lato"/>
              <a:sym typeface="Lato"/>
            </a:endParaRPr>
          </a:p>
          <a:p>
            <a:pPr marL="457200" lvl="0" indent="-295275" algn="l" rtl="0">
              <a:spcBef>
                <a:spcPts val="0"/>
              </a:spcBef>
              <a:spcAft>
                <a:spcPts val="0"/>
              </a:spcAft>
              <a:buClr>
                <a:schemeClr val="accent3"/>
              </a:buClr>
              <a:buSzPts val="1050"/>
              <a:buFont typeface="Lato"/>
              <a:buChar char="●"/>
            </a:pPr>
            <a:r>
              <a:rPr lang="en" sz="1050">
                <a:solidFill>
                  <a:schemeClr val="accent3"/>
                </a:solidFill>
                <a:highlight>
                  <a:srgbClr val="FFFFFF"/>
                </a:highlight>
                <a:latin typeface="Lato"/>
                <a:ea typeface="Lato"/>
                <a:cs typeface="Lato"/>
                <a:sym typeface="Lato"/>
              </a:rPr>
              <a:t>For students whose family has not provided consent, use a paper portfolio without saved images</a:t>
            </a:r>
            <a:endParaRPr sz="1050">
              <a:solidFill>
                <a:schemeClr val="accent3"/>
              </a:solidFill>
              <a:highlight>
                <a:srgbClr val="FFFFFF"/>
              </a:highlight>
              <a:latin typeface="Lato"/>
              <a:ea typeface="Lato"/>
              <a:cs typeface="Lato"/>
              <a:sym typeface="Lato"/>
            </a:endParaRPr>
          </a:p>
          <a:p>
            <a:pPr marL="0" lvl="0" indent="0" algn="l" rtl="0">
              <a:spcBef>
                <a:spcPts val="0"/>
              </a:spcBef>
              <a:spcAft>
                <a:spcPts val="0"/>
              </a:spcAft>
              <a:buNone/>
            </a:pPr>
            <a:endParaRPr>
              <a:latin typeface="Nunito"/>
              <a:ea typeface="Nunito"/>
              <a:cs typeface="Nunito"/>
              <a:sym typeface="Nunito"/>
            </a:endParaRPr>
          </a:p>
        </p:txBody>
      </p:sp>
      <p:pic>
        <p:nvPicPr>
          <p:cNvPr id="320" name="Google Shape;320;p19"/>
          <p:cNvPicPr preferRelativeResize="0"/>
          <p:nvPr/>
        </p:nvPicPr>
        <p:blipFill>
          <a:blip r:embed="rId5">
            <a:alphaModFix/>
          </a:blip>
          <a:stretch>
            <a:fillRect/>
          </a:stretch>
        </p:blipFill>
        <p:spPr>
          <a:xfrm>
            <a:off x="5347375" y="50163"/>
            <a:ext cx="3640899" cy="5043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0"/>
          <p:cNvPicPr preferRelativeResize="0"/>
          <p:nvPr/>
        </p:nvPicPr>
        <p:blipFill>
          <a:blip r:embed="rId3">
            <a:alphaModFix/>
          </a:blip>
          <a:stretch>
            <a:fillRect/>
          </a:stretch>
        </p:blipFill>
        <p:spPr>
          <a:xfrm>
            <a:off x="2913525" y="2397950"/>
            <a:ext cx="2374325" cy="2599949"/>
          </a:xfrm>
          <a:prstGeom prst="rect">
            <a:avLst/>
          </a:prstGeom>
          <a:noFill/>
          <a:ln>
            <a:noFill/>
          </a:ln>
        </p:spPr>
      </p:pic>
      <p:pic>
        <p:nvPicPr>
          <p:cNvPr id="326" name="Google Shape;326;p20"/>
          <p:cNvPicPr preferRelativeResize="0"/>
          <p:nvPr/>
        </p:nvPicPr>
        <p:blipFill>
          <a:blip r:embed="rId4">
            <a:alphaModFix/>
          </a:blip>
          <a:stretch>
            <a:fillRect/>
          </a:stretch>
        </p:blipFill>
        <p:spPr>
          <a:xfrm>
            <a:off x="5461650" y="2854043"/>
            <a:ext cx="2920450" cy="2169581"/>
          </a:xfrm>
          <a:prstGeom prst="rect">
            <a:avLst/>
          </a:prstGeom>
          <a:noFill/>
          <a:ln>
            <a:noFill/>
          </a:ln>
        </p:spPr>
      </p:pic>
      <p:pic>
        <p:nvPicPr>
          <p:cNvPr id="327" name="Google Shape;327;p20"/>
          <p:cNvPicPr preferRelativeResize="0"/>
          <p:nvPr/>
        </p:nvPicPr>
        <p:blipFill>
          <a:blip r:embed="rId5">
            <a:alphaModFix/>
          </a:blip>
          <a:stretch>
            <a:fillRect/>
          </a:stretch>
        </p:blipFill>
        <p:spPr>
          <a:xfrm>
            <a:off x="194625" y="369300"/>
            <a:ext cx="2545100" cy="3378334"/>
          </a:xfrm>
          <a:prstGeom prst="rect">
            <a:avLst/>
          </a:prstGeom>
          <a:noFill/>
          <a:ln>
            <a:noFill/>
          </a:ln>
        </p:spPr>
      </p:pic>
      <p:pic>
        <p:nvPicPr>
          <p:cNvPr id="328" name="Google Shape;328;p20"/>
          <p:cNvPicPr preferRelativeResize="0"/>
          <p:nvPr/>
        </p:nvPicPr>
        <p:blipFill>
          <a:blip r:embed="rId6">
            <a:alphaModFix/>
          </a:blip>
          <a:stretch>
            <a:fillRect/>
          </a:stretch>
        </p:blipFill>
        <p:spPr>
          <a:xfrm>
            <a:off x="5461650" y="369300"/>
            <a:ext cx="2545100" cy="2728555"/>
          </a:xfrm>
          <a:prstGeom prst="rect">
            <a:avLst/>
          </a:prstGeom>
          <a:noFill/>
          <a:ln>
            <a:noFill/>
          </a:ln>
        </p:spPr>
      </p:pic>
      <p:sp>
        <p:nvSpPr>
          <p:cNvPr id="329" name="Google Shape;329;p20"/>
          <p:cNvSpPr txBox="1"/>
          <p:nvPr/>
        </p:nvSpPr>
        <p:spPr>
          <a:xfrm>
            <a:off x="3201825" y="0"/>
            <a:ext cx="1748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highlight>
                  <a:srgbClr val="FFFFFF"/>
                </a:highlight>
              </a:rPr>
              <a:t>Charlotte’s portfolio</a:t>
            </a:r>
            <a:endParaRPr>
              <a:latin typeface="Nunito"/>
              <a:ea typeface="Nunito"/>
              <a:cs typeface="Nunito"/>
              <a:sym typeface="Nunito"/>
            </a:endParaRPr>
          </a:p>
        </p:txBody>
      </p:sp>
      <p:pic>
        <p:nvPicPr>
          <p:cNvPr id="330" name="Google Shape;330;p20"/>
          <p:cNvPicPr preferRelativeResize="0"/>
          <p:nvPr/>
        </p:nvPicPr>
        <p:blipFill>
          <a:blip r:embed="rId7">
            <a:alphaModFix/>
          </a:blip>
          <a:stretch>
            <a:fillRect/>
          </a:stretch>
        </p:blipFill>
        <p:spPr>
          <a:xfrm>
            <a:off x="2913513" y="321750"/>
            <a:ext cx="2325325" cy="20418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1"/>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accent3"/>
                </a:solidFill>
                <a:highlight>
                  <a:srgbClr val="FFFFFF"/>
                </a:highlight>
              </a:rPr>
              <a:t>Charlotte’s portfolio</a:t>
            </a:r>
            <a:endParaRPr/>
          </a:p>
        </p:txBody>
      </p:sp>
      <p:pic>
        <p:nvPicPr>
          <p:cNvPr id="336" name="Google Shape;336;p21"/>
          <p:cNvPicPr preferRelativeResize="0"/>
          <p:nvPr/>
        </p:nvPicPr>
        <p:blipFill>
          <a:blip r:embed="rId3">
            <a:alphaModFix/>
          </a:blip>
          <a:stretch>
            <a:fillRect/>
          </a:stretch>
        </p:blipFill>
        <p:spPr>
          <a:xfrm>
            <a:off x="109275" y="369300"/>
            <a:ext cx="3651226" cy="4600000"/>
          </a:xfrm>
          <a:prstGeom prst="rect">
            <a:avLst/>
          </a:prstGeom>
          <a:noFill/>
          <a:ln>
            <a:noFill/>
          </a:ln>
        </p:spPr>
      </p:pic>
      <p:pic>
        <p:nvPicPr>
          <p:cNvPr id="337" name="Google Shape;337;p21"/>
          <p:cNvPicPr preferRelativeResize="0"/>
          <p:nvPr/>
        </p:nvPicPr>
        <p:blipFill>
          <a:blip r:embed="rId4">
            <a:alphaModFix/>
          </a:blip>
          <a:stretch>
            <a:fillRect/>
          </a:stretch>
        </p:blipFill>
        <p:spPr>
          <a:xfrm>
            <a:off x="4062209" y="369300"/>
            <a:ext cx="3620740" cy="4600000"/>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1363</Words>
  <Application>Microsoft Office PowerPoint</Application>
  <PresentationFormat>On-screen Show (16:9)</PresentationFormat>
  <Paragraphs>97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Lato</vt:lpstr>
      <vt:lpstr>Maven Pro</vt:lpstr>
      <vt:lpstr>Nunito</vt:lpstr>
      <vt:lpstr>Momentum</vt:lpstr>
      <vt:lpstr>Creating Digital Portfolios Using FreshGrade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Digital Portfolios Using FreshGrade</dc:title>
  <dc:creator>Greg T</dc:creator>
  <cp:lastModifiedBy>Jacqueline Turner</cp:lastModifiedBy>
  <cp:revision>1</cp:revision>
  <dcterms:modified xsi:type="dcterms:W3CDTF">2021-04-12T00:25:01Z</dcterms:modified>
</cp:coreProperties>
</file>